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0"/>
  </p:notesMasterIdLst>
  <p:sldIdLst>
    <p:sldId id="256" r:id="rId2"/>
    <p:sldId id="258" r:id="rId3"/>
    <p:sldId id="259" r:id="rId4"/>
    <p:sldId id="296" r:id="rId5"/>
    <p:sldId id="301" r:id="rId6"/>
    <p:sldId id="260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11" r:id="rId15"/>
    <p:sldId id="310" r:id="rId16"/>
    <p:sldId id="277" r:id="rId17"/>
    <p:sldId id="300" r:id="rId18"/>
    <p:sldId id="309" r:id="rId19"/>
  </p:sldIdLst>
  <p:sldSz cx="9144000" cy="5143500" type="screen16x9"/>
  <p:notesSz cx="6858000" cy="9144000"/>
  <p:embeddedFontLst>
    <p:embeddedFont>
      <p:font typeface="Titillium Web" charset="0"/>
      <p:regular r:id="rId21"/>
      <p:bold r:id="rId22"/>
      <p:italic r:id="rId23"/>
      <p:boldItalic r:id="rId24"/>
    </p:embeddedFont>
    <p:embeddedFont>
      <p:font typeface="HP Simplified" pitchFamily="34" charset="0"/>
      <p:regular r:id="rId25"/>
      <p:bold r:id="rId26"/>
      <p:italic r:id="rId27"/>
      <p:boldItalic r:id="rId28"/>
    </p:embeddedFont>
    <p:embeddedFont>
      <p:font typeface="Arial Black" pitchFamily="34" charset="0"/>
      <p:bold r:id="rId29"/>
    </p:embeddedFont>
    <p:embeddedFont>
      <p:font typeface="Copperplate Gothic Light" pitchFamily="34" charset="0"/>
      <p:regular r:id="rId30"/>
    </p:embeddedFont>
    <p:embeddedFont>
      <p:font typeface="Copperplate Gothic Bold" pitchFamily="34" charset="0"/>
      <p:regular r:id="rId31"/>
    </p:embeddedFont>
    <p:embeddedFont>
      <p:font typeface="Calibri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A8D347E4-8D0D-48F3-AB85-A3CE05522D68}">
  <a:tblStyle styleId="{A8D347E4-8D0D-48F3-AB85-A3CE05522D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209E37-47DD-4D05-A5F4-EA4EC5330A3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1016" y="-3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11" name="Google Shape;11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6000">
                  <a:schemeClr val="accent3"/>
                </a:gs>
                <a:gs pos="78000">
                  <a:schemeClr val="accent2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855300" y="2589075"/>
            <a:ext cx="6470400" cy="17055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18" name="Google Shape;18;p3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21" name="Google Shape;21;p3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25" name="Google Shape;25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552750" y="906351"/>
            <a:ext cx="6038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44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⦿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⌾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•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●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○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■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●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○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444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400"/>
              <a:buFont typeface="Titillium Web"/>
              <a:buChar char="■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761999" y="762000"/>
            <a:ext cx="599400" cy="472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4"/>
                    </a:gs>
                    <a:gs pos="27000">
                      <a:schemeClr val="accent3"/>
                    </a:gs>
                    <a:gs pos="84000">
                      <a:schemeClr val="accent2"/>
                    </a:gs>
                    <a:gs pos="100000">
                      <a:schemeClr val="accent2"/>
                    </a:gs>
                  </a:gsLst>
                  <a:lin ang="3599321" scaled="0"/>
                </a:gra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32" name="Google Shape;32;p5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5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35" name="Google Shape;35;p5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⦿"/>
              <a:defRPr/>
            </a:lvl1pPr>
            <a:lvl2pPr marL="914400" lvl="1" indent="-381000" rtl="0">
              <a:spcBef>
                <a:spcPts val="1000"/>
              </a:spcBef>
              <a:spcAft>
                <a:spcPts val="0"/>
              </a:spcAft>
              <a:buSzPts val="2400"/>
              <a:buChar char="⌾"/>
              <a:defRPr/>
            </a:lvl2pPr>
            <a:lvl3pPr marL="1371600" lvl="2" indent="-381000" rtl="0"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42" name="Google Shape;42;p6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45" name="Google Shape;45;p6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3 columns">
  <p:cSld name="TITLE_AND_TWO_COLUMNS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53" name="Google Shape;53;p7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7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56" name="Google Shape;56;p7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23157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3414199" y="1627900"/>
            <a:ext cx="23157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3"/>
          </p:nvPr>
        </p:nvSpPr>
        <p:spPr>
          <a:xfrm>
            <a:off x="5973097" y="1627900"/>
            <a:ext cx="23157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Color background">
  <p:cSld name="BLANK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>
            <a:off x="-5" y="-4"/>
            <a:ext cx="3882108" cy="2241339"/>
          </a:xfrm>
          <a:custGeom>
            <a:avLst/>
            <a:gdLst/>
            <a:ahLst/>
            <a:cxnLst/>
            <a:rect l="l" t="t" r="r" b="b"/>
            <a:pathLst>
              <a:path w="2575196" h="1486792" extrusionOk="0">
                <a:moveTo>
                  <a:pt x="0" y="0"/>
                </a:moveTo>
                <a:lnTo>
                  <a:pt x="0" y="1486792"/>
                </a:lnTo>
                <a:lnTo>
                  <a:pt x="25751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6975702" y="3891625"/>
            <a:ext cx="2167821" cy="1251611"/>
          </a:xfrm>
          <a:custGeom>
            <a:avLst/>
            <a:gdLst/>
            <a:ahLst/>
            <a:cxnLst/>
            <a:rect l="l" t="t" r="r" b="b"/>
            <a:pathLst>
              <a:path w="1438024" h="830256" extrusionOk="0">
                <a:moveTo>
                  <a:pt x="1438024" y="0"/>
                </a:moveTo>
                <a:lnTo>
                  <a:pt x="0" y="830256"/>
                </a:lnTo>
                <a:lnTo>
                  <a:pt x="1438024" y="830256"/>
                </a:lnTo>
                <a:lnTo>
                  <a:pt x="1438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-6639" y="-3725"/>
            <a:ext cx="9157265" cy="5150962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 shadeToTitle="1">
        <a:blipFill dpi="0" rotWithShape="1">
          <a:blip r:embed="rId9">
            <a:lum bright="4000" contrast="-47000"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"/>
              <a:buChar char="⦿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"/>
              <a:buChar char="⌾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"/>
              <a:buChar char="•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"/>
              <a:buChar char="●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●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"/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itillium Web"/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mailto:chsujalm@gmail.com" TargetMode="External"/><Relationship Id="rId5" Type="http://schemas.openxmlformats.org/officeDocument/2006/relationships/hyperlink" Target="mailto:saritasharma8201@gmail.com" TargetMode="External"/><Relationship Id="rId4" Type="http://schemas.openxmlformats.org/officeDocument/2006/relationships/hyperlink" Target="mailto:dr.dilipsinghg@gmail.com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>
            <a:spLocks noGrp="1"/>
          </p:cNvSpPr>
          <p:nvPr>
            <p:ph type="ctrTitle"/>
          </p:nvPr>
        </p:nvSpPr>
        <p:spPr>
          <a:xfrm>
            <a:off x="142844" y="5000642"/>
            <a:ext cx="71438" cy="7975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.</a:t>
            </a:r>
            <a:endParaRPr sz="10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 descr="logo.png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56" y="252117"/>
            <a:ext cx="4786346" cy="1390939"/>
          </a:xfrm>
          <a:prstGeom prst="rect">
            <a:avLst/>
          </a:prstGeom>
        </p:spPr>
      </p:pic>
    </p:spTree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blipFill dpi="0" rotWithShape="1">
          <a:blip r:embed="rId3">
            <a:lum bright="-47000"/>
          </a:blip>
          <a:srcRect/>
          <a:stretch>
            <a:fillRect t="-18000" b="-18000"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142844" y="-142876"/>
            <a:ext cx="8429684" cy="278606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sz="960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HP Simplified" pitchFamily="34" charset="0"/>
              </a:rPr>
              <a:t>PROJECT DESCRIPTION</a:t>
            </a:r>
            <a:endParaRPr sz="7200">
              <a:solidFill>
                <a:schemeClr val="bg1"/>
              </a:solidFill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>
            <a:off x="-428660" y="3929072"/>
            <a:ext cx="73362" cy="53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0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0" b="1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blipFill dpi="0" rotWithShape="1">
          <a:blip r:embed="rId3">
            <a:lum bright="-17000" contrast="-47000"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357158" y="428610"/>
            <a:ext cx="8501122" cy="52149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just">
              <a:spcAft>
                <a:spcPts val="1000"/>
              </a:spcAft>
              <a:buNone/>
            </a:pPr>
            <a:r>
              <a:rPr lang="en" sz="2000" b="1" dirty="0" smtClean="0">
                <a:solidFill>
                  <a:schemeClr val="bg1"/>
                </a:solidFill>
                <a:latin typeface="Copperplate Gothic Bold" pitchFamily="34" charset="0"/>
              </a:rPr>
              <a:t>THERE ARE THREE DASHBOARDS ON THE WEBSITE – ADMIN , TEACHER &amp; STUDENT DASHBOARD AND CAN BE ACCESSE BY ENTERING USERNAME &amp; PASSWORD.</a:t>
            </a:r>
          </a:p>
          <a:p>
            <a:pPr marL="0" indent="0" algn="just">
              <a:spcAft>
                <a:spcPts val="1000"/>
              </a:spcAft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Copperplate Gothic Bold" pitchFamily="34" charset="0"/>
              </a:rPr>
              <a:t>On</a:t>
            </a:r>
            <a:r>
              <a:rPr lang="en" sz="2000" b="1" dirty="0" smtClean="0">
                <a:solidFill>
                  <a:schemeClr val="bg1"/>
                </a:solidFill>
                <a:latin typeface="Copperplate Gothic Bold" pitchFamily="34" charset="0"/>
              </a:rPr>
              <a:t> student’s dashboard, student can check his/her profile and attendane &amp; can update some details.</a:t>
            </a:r>
          </a:p>
          <a:p>
            <a:pPr marL="0" indent="0" algn="just">
              <a:spcAft>
                <a:spcPts val="1000"/>
              </a:spcAft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Copperplate Gothic Bold" pitchFamily="34" charset="0"/>
              </a:rPr>
              <a:t>On teacher’s dashboard, teacher can take attendance of the class and can check attendance </a:t>
            </a:r>
          </a:p>
          <a:p>
            <a:pPr marL="0" indent="0" algn="just">
              <a:spcAft>
                <a:spcPts val="1000"/>
              </a:spcAft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Copperplate Gothic Bold" pitchFamily="34" charset="0"/>
              </a:rPr>
              <a:t>On admin dashboard,  admin will be able to access everything and can make some changes</a:t>
            </a:r>
            <a:endParaRPr lang="en" sz="2000" b="1" dirty="0" smtClean="0">
              <a:solidFill>
                <a:schemeClr val="bg1"/>
              </a:solidFill>
              <a:latin typeface="Copperplate Gothic Bold" pitchFamily="34" charset="0"/>
            </a:endParaRPr>
          </a:p>
          <a:p>
            <a:pPr marL="0" indent="0" algn="just">
              <a:spcAft>
                <a:spcPts val="1000"/>
              </a:spcAft>
              <a:buNone/>
            </a:pPr>
            <a:endParaRPr lang="en" sz="2000" b="1" dirty="0" smtClean="0">
              <a:solidFill>
                <a:schemeClr val="bg1"/>
              </a:solidFill>
              <a:latin typeface="Copperplate Gothic Bold" pitchFamily="34" charset="0"/>
            </a:endParaRPr>
          </a:p>
          <a:p>
            <a:pPr marL="0" indent="0" algn="just">
              <a:spcAft>
                <a:spcPts val="1000"/>
              </a:spcAft>
              <a:buFont typeface="Wingdings" pitchFamily="2" charset="2"/>
              <a:buChar char="q"/>
            </a:pPr>
            <a:endParaRPr lang="en" sz="2000" b="1" dirty="0" smtClean="0">
              <a:solidFill>
                <a:schemeClr val="bg1"/>
              </a:solidFill>
              <a:latin typeface="Copperplate Gothic Bold" pitchFamily="34" charset="0"/>
            </a:endParaRPr>
          </a:p>
          <a:p>
            <a:pPr marL="0" lvl="0" indent="0" algn="just">
              <a:spcAft>
                <a:spcPts val="1000"/>
              </a:spcAft>
              <a:buNone/>
            </a:pPr>
            <a:endParaRPr lang="en" sz="2000" b="1" dirty="0" smtClean="0">
              <a:solidFill>
                <a:schemeClr val="bg1"/>
              </a:solidFill>
              <a:latin typeface="Copperplate Gothic Bold" pitchFamily="34" charset="0"/>
            </a:endParaRP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.</a:t>
            </a:r>
            <a:endParaRPr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blipFill dpi="0" rotWithShape="1">
          <a:blip r:embed="rId3">
            <a:lum bright="-47000"/>
          </a:blip>
          <a:srcRect/>
          <a:stretch>
            <a:fillRect t="-18000" b="-18000"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142844" y="-142876"/>
            <a:ext cx="8858312" cy="171449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sz="960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HP Simplified" pitchFamily="34" charset="0"/>
              </a:rPr>
              <a:t>SCOPE</a:t>
            </a:r>
            <a:endParaRPr sz="7200">
              <a:solidFill>
                <a:schemeClr val="bg1"/>
              </a:solidFill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>
            <a:off x="-428660" y="3929072"/>
            <a:ext cx="73362" cy="53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0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0" b="1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3500444"/>
            <a:ext cx="67866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opperplate Gothic Bold" pitchFamily="34" charset="0"/>
              </a:rPr>
              <a:t>THE SCOPE OF THIS PROJECT IS THAT IT’LL MAKE EVERYTHING EASY AND WILL SAVE TOO MUCH TIME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pperplate Gothic Bold" pitchFamily="34" charset="0"/>
              </a:rPr>
              <a:t>&amp; MAKE TRANSPARENCY IN DATA SUBMISSION AND DATA CAN BE CHECKED ANYTIME BY THE USERS..</a:t>
            </a:r>
            <a:endParaRPr lang="en-US" sz="1600" dirty="0">
              <a:solidFill>
                <a:schemeClr val="bg1"/>
              </a:solidFill>
              <a:latin typeface="Copperplate Gothic Bold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blipFill dpi="0" rotWithShape="1">
          <a:blip r:embed="rId3">
            <a:lum bright="-47000"/>
          </a:blip>
          <a:srcRect/>
          <a:stretch>
            <a:fillRect t="-18000" b="-18000"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0" y="142858"/>
            <a:ext cx="9144000" cy="12858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sz="800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HP Simplified" pitchFamily="34" charset="0"/>
              </a:rPr>
              <a:t>CHHALANGES FACED </a:t>
            </a:r>
            <a:endParaRPr sz="6000">
              <a:solidFill>
                <a:schemeClr val="bg1"/>
              </a:solidFill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>
            <a:off x="-428660" y="3929072"/>
            <a:ext cx="73362" cy="53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0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0" b="1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3500444"/>
            <a:ext cx="8501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opperplate Gothic Bold" pitchFamily="34" charset="0"/>
              </a:rPr>
              <a:t>THE MOST IMPORTANT CHHALANGE WE FACED WAS AT THE TIME OF BACKEND AND DATABASE &amp; WE’RE STRUGGLING AT THIS STAGE TILL NOW ..</a:t>
            </a:r>
            <a:endParaRPr lang="en-US" sz="1600" dirty="0">
              <a:solidFill>
                <a:schemeClr val="bg1"/>
              </a:solidFill>
              <a:latin typeface="Copperplate Gothic Bold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blipFill dpi="0" rotWithShape="1">
          <a:blip r:embed="rId3">
            <a:lum bright="-34000" contrast="-47000"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" name="Google Shape;354;p33"/>
          <p:cNvGrpSpPr/>
          <p:nvPr/>
        </p:nvGrpSpPr>
        <p:grpSpPr>
          <a:xfrm>
            <a:off x="474299" y="1241129"/>
            <a:ext cx="4542205" cy="2661224"/>
            <a:chOff x="1177450" y="241631"/>
            <a:chExt cx="6173152" cy="3616776"/>
          </a:xfrm>
        </p:grpSpPr>
        <p:sp>
          <p:nvSpPr>
            <p:cNvPr id="355" name="Google Shape;355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33"/>
          <p:cNvSpPr txBox="1">
            <a:spLocks noGrp="1"/>
          </p:cNvSpPr>
          <p:nvPr>
            <p:ph type="body" idx="4294967295"/>
          </p:nvPr>
        </p:nvSpPr>
        <p:spPr>
          <a:xfrm>
            <a:off x="5143504" y="373575"/>
            <a:ext cx="3786214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Copperplate Gothic Bold" pitchFamily="34" charset="0"/>
                <a:sym typeface="Titillium Web"/>
              </a:rPr>
              <a:t>HOMEPAGE</a:t>
            </a:r>
            <a:endParaRPr sz="4000" b="1">
              <a:solidFill>
                <a:schemeClr val="bg1"/>
              </a:solidFill>
              <a:latin typeface="Copperplate Gothic Bold" pitchFamily="34" charset="0"/>
              <a:sym typeface="Titillium Web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1357304"/>
            <a:ext cx="3571590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blipFill dpi="0" rotWithShape="1">
          <a:blip r:embed="rId3">
            <a:lum bright="-34000" contrast="-47000"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" name="Google Shape;354;p33"/>
          <p:cNvGrpSpPr/>
          <p:nvPr/>
        </p:nvGrpSpPr>
        <p:grpSpPr>
          <a:xfrm>
            <a:off x="474299" y="1241129"/>
            <a:ext cx="4542205" cy="2661224"/>
            <a:chOff x="1177450" y="241631"/>
            <a:chExt cx="6173152" cy="3616776"/>
          </a:xfrm>
        </p:grpSpPr>
        <p:sp>
          <p:nvSpPr>
            <p:cNvPr id="355" name="Google Shape;355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33"/>
          <p:cNvSpPr txBox="1">
            <a:spLocks noGrp="1"/>
          </p:cNvSpPr>
          <p:nvPr>
            <p:ph type="body" idx="4294967295"/>
          </p:nvPr>
        </p:nvSpPr>
        <p:spPr>
          <a:xfrm>
            <a:off x="5000628" y="373575"/>
            <a:ext cx="4143372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Copperplate Gothic Bold" pitchFamily="34" charset="0"/>
                <a:sym typeface="Titillium Web"/>
              </a:rPr>
              <a:t>LOGIN PAGE</a:t>
            </a:r>
            <a:endParaRPr sz="4000" b="1">
              <a:solidFill>
                <a:schemeClr val="bg1"/>
              </a:solidFill>
              <a:latin typeface="Copperplate Gothic Bold" pitchFamily="34" charset="0"/>
              <a:sym typeface="Titillium Web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1357304"/>
            <a:ext cx="3556025" cy="2214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blipFill dpi="0" rotWithShape="1">
          <a:blip r:embed="rId3">
            <a:lum bright="-34000" contrast="-47000"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354" name="Google Shape;354;p33"/>
          <p:cNvGrpSpPr/>
          <p:nvPr/>
        </p:nvGrpSpPr>
        <p:grpSpPr>
          <a:xfrm>
            <a:off x="474299" y="1241129"/>
            <a:ext cx="4542205" cy="2661224"/>
            <a:chOff x="1177450" y="241631"/>
            <a:chExt cx="6173152" cy="3616776"/>
          </a:xfrm>
        </p:grpSpPr>
        <p:sp>
          <p:nvSpPr>
            <p:cNvPr id="355" name="Google Shape;355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33"/>
          <p:cNvSpPr txBox="1">
            <a:spLocks noGrp="1"/>
          </p:cNvSpPr>
          <p:nvPr>
            <p:ph type="body" idx="4294967295"/>
          </p:nvPr>
        </p:nvSpPr>
        <p:spPr>
          <a:xfrm>
            <a:off x="5143504" y="373575"/>
            <a:ext cx="3786214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Copperplate Gothic Bold" pitchFamily="34" charset="0"/>
                <a:sym typeface="Titillium Web"/>
              </a:rPr>
              <a:t>DASHBOARD</a:t>
            </a:r>
            <a:endParaRPr sz="4000" b="1">
              <a:solidFill>
                <a:schemeClr val="bg1"/>
              </a:solidFill>
              <a:latin typeface="Copperplate Gothic Bold" pitchFamily="34" charset="0"/>
              <a:sym typeface="Titillium Web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3" y="1357305"/>
            <a:ext cx="3643338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blipFill dpi="0" rotWithShape="1">
          <a:blip r:embed="rId3">
            <a:lum bright="-44000" contrast="-47000"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-71406" y="428628"/>
            <a:ext cx="9144000" cy="17144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sz="800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P Simplified" pitchFamily="34" charset="0"/>
              </a:rPr>
              <a:t>CONCLUSION</a:t>
            </a:r>
            <a:endParaRPr sz="800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P Simplified" pitchFamily="34" charset="0"/>
            </a:endParaRPr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357158" y="2000246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SzTx/>
              <a:buNone/>
            </a:pPr>
            <a:endParaRPr lang="en-US" sz="1400" dirty="0" smtClea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SzTx/>
              <a:buNone/>
            </a:pPr>
            <a:endParaRPr lang="en-US" sz="1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idx="4294967295"/>
          </p:nvPr>
        </p:nvSpPr>
        <p:spPr>
          <a:xfrm flipH="1">
            <a:off x="-71469" y="2428875"/>
            <a:ext cx="71470" cy="71437"/>
          </a:xfrm>
        </p:spPr>
        <p:txBody>
          <a:bodyPr/>
          <a:lstStyle/>
          <a:p>
            <a:pPr marL="0" lvl="0" indent="0">
              <a:buNone/>
            </a:pPr>
            <a:endParaRPr lang="en-US" sz="100" b="1" dirty="0" smtClean="0">
              <a:solidFill>
                <a:schemeClr val="accent2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>
          <a:xfrm flipH="1">
            <a:off x="9144000" y="2571750"/>
            <a:ext cx="214346" cy="230188"/>
          </a:xfrm>
        </p:spPr>
        <p:txBody>
          <a:bodyPr/>
          <a:lstStyle/>
          <a:p>
            <a:pPr marL="0" lvl="0" indent="0">
              <a:buNone/>
            </a:pPr>
            <a:endParaRPr lang="en-US" sz="100" b="1" dirty="0" smtClean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786" y="1785932"/>
            <a:ext cx="7429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solidFill>
                  <a:schemeClr val="bg1"/>
                </a:solidFill>
                <a:latin typeface="Copperplate Gothic Bold" pitchFamily="34" charset="0"/>
              </a:rPr>
              <a:t>THE CONCLUSION IS THAT THE FRONTEND PART OF THE PROJECT IS COMPLETED &amp; BACKEND PART IS UNDER PROCESS. </a:t>
            </a:r>
            <a:r>
              <a:rPr lang="en-US" sz="2400" b="1" dirty="0" smtClean="0">
                <a:solidFill>
                  <a:schemeClr val="bg1"/>
                </a:solidFill>
                <a:latin typeface="Copperplate Gothic Bold" pitchFamily="34" charset="0"/>
              </a:rPr>
              <a:t>IT’LL BE COMPLETED AS SOON AS POSSIBLE.</a:t>
            </a:r>
            <a:endParaRPr lang="en-US" sz="2400" b="1" dirty="0" smtClean="0">
              <a:solidFill>
                <a:schemeClr val="bg1"/>
              </a:solidFill>
              <a:latin typeface="Copperplate Gothic Bold" pitchFamily="34" charset="0"/>
            </a:endParaRPr>
          </a:p>
          <a:p>
            <a:pPr algn="just"/>
            <a:endParaRPr lang="en-US" sz="2400" b="1" dirty="0">
              <a:solidFill>
                <a:schemeClr val="bg1"/>
              </a:solidFill>
              <a:latin typeface="Copperplate Gothic 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blipFill dpi="0" rotWithShape="1">
          <a:blip r:embed="rId3">
            <a:lum bright="-47000"/>
          </a:blip>
          <a:srcRect/>
          <a:stretch>
            <a:fillRect t="-18000" b="-18000"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928662" y="1071552"/>
            <a:ext cx="7000924" cy="12858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sz="960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HP Simplified" pitchFamily="34" charset="0"/>
              </a:rPr>
              <a:t>THANK YOU </a:t>
            </a:r>
            <a:endParaRPr sz="7200">
              <a:solidFill>
                <a:schemeClr val="bg1"/>
              </a:solidFill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>
            <a:off x="-428660" y="3929072"/>
            <a:ext cx="73362" cy="53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0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0" b="1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9190" y="2202418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sz="18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Copperplate Gothic Bold" pitchFamily="34" charset="0"/>
              </a:rPr>
              <a:t>- CODE SMASHERS</a:t>
            </a:r>
            <a:endParaRPr lang="en-US" sz="18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Copperplate Gothic Bold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blipFill dpi="0" rotWithShape="1">
          <a:blip r:embed="rId3">
            <a:alphaModFix amt="61000"/>
            <a:lum bright="-67000" contrast="45000"/>
          </a:blip>
          <a:srcRect/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2139228" y="74404"/>
            <a:ext cx="7004772" cy="7113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HP Simplified" pitchFamily="34" charset="0"/>
              </a:rPr>
              <a:t>OUR TEAM</a:t>
            </a:r>
            <a:endParaRPr sz="800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HP Simplified" pitchFamily="34" charset="0"/>
            </a:endParaRPr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285720" y="2643188"/>
            <a:ext cx="2242338" cy="3571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002060"/>
                </a:solidFill>
                <a:latin typeface="Arial Black" pitchFamily="34" charset="0"/>
              </a:rPr>
              <a:t>Sujal Chaudhary</a:t>
            </a:r>
            <a:endParaRPr b="1" smtClean="0">
              <a:solidFill>
                <a:srgbClr val="002060"/>
              </a:solidFill>
              <a:latin typeface="Arial Black" pitchFamily="34" charset="0"/>
              <a:sym typeface="Titillium Web"/>
            </a:endParaRP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SzTx/>
              <a:buNone/>
            </a:pPr>
            <a:endParaRPr lang="en-US" sz="1400" dirty="0" smtClea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lvl="0" indent="0">
              <a:lnSpc>
                <a:spcPct val="100000"/>
              </a:lnSpc>
              <a:buClr>
                <a:srgbClr val="000000"/>
              </a:buClr>
              <a:buSzTx/>
              <a:buNone/>
            </a:pPr>
            <a:endParaRPr lang="en-US" sz="1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>
          <a:xfrm>
            <a:off x="3214678" y="2643188"/>
            <a:ext cx="2315700" cy="372346"/>
          </a:xfrm>
        </p:spPr>
        <p:txBody>
          <a:bodyPr/>
          <a:lstStyle/>
          <a:p>
            <a:pPr marL="0" lvl="0" indent="0">
              <a:buNone/>
            </a:pPr>
            <a:r>
              <a:rPr lang="en-US" b="1" smtClean="0">
                <a:solidFill>
                  <a:srgbClr val="002060"/>
                </a:solidFill>
                <a:latin typeface="Arial Black" pitchFamily="34" charset="0"/>
              </a:rPr>
              <a:t>   Dilip Singh</a:t>
            </a:r>
            <a:endParaRPr lang="en-US" b="1" dirty="0" smtClean="0">
              <a:solidFill>
                <a:srgbClr val="002060"/>
              </a:solidFill>
              <a:latin typeface="Arial Black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3"/>
          </p:nvPr>
        </p:nvSpPr>
        <p:spPr>
          <a:xfrm>
            <a:off x="5857884" y="2643188"/>
            <a:ext cx="2928958" cy="372346"/>
          </a:xfrm>
        </p:spPr>
        <p:txBody>
          <a:bodyPr/>
          <a:lstStyle/>
          <a:p>
            <a:pPr marL="0" lvl="0" indent="0">
              <a:buNone/>
            </a:pPr>
            <a:r>
              <a:rPr lang="en-US" b="1" smtClean="0">
                <a:solidFill>
                  <a:srgbClr val="002060"/>
                </a:solidFill>
                <a:latin typeface="Arial Black" pitchFamily="34" charset="0"/>
              </a:rPr>
              <a:t>    Sarita Sharma</a:t>
            </a:r>
            <a:endParaRPr lang="en-US" b="1" dirty="0" smtClean="0">
              <a:solidFill>
                <a:srgbClr val="002060"/>
              </a:solidFill>
              <a:latin typeface="Arial Black" pitchFamily="34" charset="0"/>
            </a:endParaRPr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3143240" y="3071816"/>
            <a:ext cx="30003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Developer </a:t>
            </a:r>
          </a:p>
          <a:p>
            <a:r>
              <a:rPr lang="en-US" dirty="0" smtClean="0"/>
              <a:t>Lang. – HTML, CSS, JS, C, C++</a:t>
            </a:r>
          </a:p>
          <a:p>
            <a:r>
              <a:rPr lang="en-US" dirty="0" smtClean="0"/>
              <a:t>Email –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dr.dilipsinghg@gmail.com</a:t>
            </a:r>
            <a:endParaRPr lang="en-US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29322" y="3071816"/>
            <a:ext cx="3357586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Web </a:t>
            </a:r>
            <a:r>
              <a:rPr lang="en-US" dirty="0" smtClean="0"/>
              <a:t>Developer</a:t>
            </a:r>
            <a:endParaRPr lang="en-US" dirty="0" smtClean="0"/>
          </a:p>
          <a:p>
            <a:r>
              <a:rPr lang="en-US" dirty="0" smtClean="0"/>
              <a:t>Lang. – HTML, CSS, C, JS, C++</a:t>
            </a:r>
          </a:p>
          <a:p>
            <a:r>
              <a:rPr lang="en-US" dirty="0" smtClean="0"/>
              <a:t>Email – </a:t>
            </a:r>
            <a:r>
              <a:rPr lang="en-US" dirty="0" smtClean="0">
                <a:solidFill>
                  <a:srgbClr val="C00000"/>
                </a:solidFill>
                <a:hlinkClick r:id="rId5"/>
              </a:rPr>
              <a:t>saritasharma8201@gmail.com</a:t>
            </a:r>
            <a:endParaRPr lang="en-US" dirty="0" smtClean="0">
              <a:solidFill>
                <a:srgbClr val="C00000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2844" y="3000378"/>
            <a:ext cx="3000396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Web Developer </a:t>
            </a:r>
          </a:p>
          <a:p>
            <a:r>
              <a:rPr lang="en-US" dirty="0" smtClean="0"/>
              <a:t>Lang</a:t>
            </a:r>
            <a:r>
              <a:rPr lang="en-US" dirty="0" smtClean="0"/>
              <a:t>. – HTML, CSS, JS, C, C++</a:t>
            </a:r>
          </a:p>
          <a:p>
            <a:pPr lvl="0"/>
            <a:r>
              <a:rPr lang="en-US" dirty="0" smtClean="0"/>
              <a:t>Email – </a:t>
            </a:r>
            <a:r>
              <a:rPr lang="en-US" dirty="0" smtClean="0">
                <a:solidFill>
                  <a:srgbClr val="002060"/>
                </a:solidFill>
                <a:hlinkClick r:id="rId6"/>
              </a:rPr>
              <a:t>chsujalm@gmail.com</a:t>
            </a:r>
            <a:endParaRPr lang="en-US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28992" y="1039791"/>
            <a:ext cx="1500198" cy="16033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86512" y="1071552"/>
            <a:ext cx="1563680" cy="156368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42910" y="1071552"/>
            <a:ext cx="1600828" cy="160082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blipFill dpi="0" rotWithShape="1">
          <a:blip r:embed="rId3">
            <a:lum bright="-47000"/>
          </a:blip>
          <a:srcRect/>
          <a:stretch>
            <a:fillRect t="-18000" b="-18000"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285720" y="428610"/>
            <a:ext cx="807249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960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HP Simplified" pitchFamily="34" charset="0"/>
              </a:rPr>
              <a:t>INTRODUCTION</a:t>
            </a:r>
            <a:endParaRPr sz="7200">
              <a:solidFill>
                <a:schemeClr val="bg1"/>
              </a:solidFill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>
            <a:off x="-428660" y="3929072"/>
            <a:ext cx="73362" cy="53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0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0" b="1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blipFill dpi="0" rotWithShape="1">
          <a:blip r:embed="rId3">
            <a:lum bright="-43000"/>
          </a:blip>
          <a:srcRect/>
          <a:stretch>
            <a:fillRect t="-15000" b="-15000"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571472" y="906350"/>
            <a:ext cx="8072494" cy="38799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Copperplate Gothic Light" pitchFamily="34" charset="0"/>
              </a:rPr>
              <a:t>GBU E-ATTENDANCE SYSTEM IS A PORTAL FOR GATUAM BUDDHA UNIVERSITY FOR ONLINE ATTENDANCE …..</a:t>
            </a:r>
            <a:endParaRPr lang="en" sz="4000" b="1" dirty="0" smtClean="0">
              <a:solidFill>
                <a:schemeClr val="bg1"/>
              </a:solidFill>
              <a:latin typeface="Copperplate Gothic Light" pitchFamily="34" charset="0"/>
            </a:endParaRP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blipFill dpi="0" rotWithShape="1">
          <a:blip r:embed="rId3">
            <a:lum bright="-47000"/>
          </a:blip>
          <a:srcRect/>
          <a:stretch>
            <a:fillRect t="-18000" b="-18000"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357158" y="357172"/>
            <a:ext cx="8429684" cy="235745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sz="960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HP Simplified" pitchFamily="34" charset="0"/>
              </a:rPr>
              <a:t>PROBLEM STATEMENT</a:t>
            </a:r>
            <a:endParaRPr sz="7200">
              <a:solidFill>
                <a:schemeClr val="bg1"/>
              </a:solidFill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>
            <a:off x="-428660" y="3929072"/>
            <a:ext cx="73362" cy="53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0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0" b="1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blipFill dpi="0" rotWithShape="1">
          <a:blip r:embed="rId3">
            <a:lum bright="-17000" contrast="-47000"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357158" y="428610"/>
            <a:ext cx="8501122" cy="52149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>
              <a:spcAft>
                <a:spcPts val="1000"/>
              </a:spcAft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Copperplate Gothic Bold" pitchFamily="34" charset="0"/>
              </a:rPr>
              <a:t>DURING OUR EXAM TIME, WE FACED SO MUCH PROBLEMS REGADING TO THE ATTENDACE </a:t>
            </a:r>
            <a:r>
              <a:rPr lang="en-US" sz="2400" b="1" dirty="0" smtClean="0">
                <a:solidFill>
                  <a:schemeClr val="bg1"/>
                </a:solidFill>
                <a:latin typeface="Copperplate Gothic Bold" pitchFamily="34" charset="0"/>
              </a:rPr>
              <a:t>AS EVERYTHING WAS DONE IN OFFLINE MODE …….</a:t>
            </a:r>
          </a:p>
          <a:p>
            <a:pPr marL="0" lvl="0" indent="0" algn="just">
              <a:spcAft>
                <a:spcPts val="1000"/>
              </a:spcAft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Copperplate Gothic Bold" pitchFamily="34" charset="0"/>
              </a:rPr>
              <a:t> USING THIS PORTAL IT’LL BE EASY FOR TEACHERS TO MARK STUDENT’S ATTENDANCE ONLINE  AND STUDENTS CAN ALSO CHECK THEIR ATTENDANCE ON THE PORTAL ONLINE AT ANY TIME …..</a:t>
            </a:r>
          </a:p>
          <a:p>
            <a:pPr marL="0" lvl="0" indent="0" algn="just">
              <a:spcAft>
                <a:spcPts val="1000"/>
              </a:spcAft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Copperplate Gothic Bold" pitchFamily="34" charset="0"/>
              </a:rPr>
              <a:t>IT’LL  MAKE EVERYTHING EASY AND ALSO RDUCE PAPER WASTE…..</a:t>
            </a:r>
            <a:endParaRPr lang="en" sz="2400" b="1" dirty="0" smtClean="0">
              <a:solidFill>
                <a:schemeClr val="bg1"/>
              </a:solidFill>
              <a:latin typeface="Copperplate Gothic Bold" pitchFamily="34" charset="0"/>
            </a:endParaRP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.</a:t>
            </a:r>
            <a:endParaRPr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blipFill dpi="0" rotWithShape="1">
          <a:blip r:embed="rId3">
            <a:lum bright="-47000"/>
          </a:blip>
          <a:srcRect/>
          <a:stretch>
            <a:fillRect t="-18000" b="-18000"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357158" y="357172"/>
            <a:ext cx="8429684" cy="142876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sz="960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HP Simplified" pitchFamily="34" charset="0"/>
              </a:rPr>
              <a:t>REQUIREMENT</a:t>
            </a:r>
            <a:endParaRPr sz="7200">
              <a:solidFill>
                <a:schemeClr val="bg1"/>
              </a:solidFill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>
            <a:off x="-428660" y="3929072"/>
            <a:ext cx="73362" cy="53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0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0" b="1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blipFill dpi="0" rotWithShape="1">
          <a:blip r:embed="rId3">
            <a:lum bright="-17000" contrast="-47000"/>
          </a:blip>
          <a:srcRect/>
          <a:stretch>
            <a:fillRect t="-16000" b="-16000"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357158" y="428610"/>
            <a:ext cx="8501122" cy="52149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>
              <a:spcAft>
                <a:spcPts val="1000"/>
              </a:spcAft>
              <a:buNone/>
            </a:pPr>
            <a:r>
              <a:rPr lang="en-US" sz="2800" b="1" u="sng" dirty="0" smtClean="0">
                <a:solidFill>
                  <a:schemeClr val="bg1"/>
                </a:solidFill>
                <a:latin typeface="Copperplate Gothic Bold" pitchFamily="34" charset="0"/>
              </a:rPr>
              <a:t>HARDWARE</a:t>
            </a:r>
            <a:r>
              <a:rPr lang="en-US" sz="2800" b="1" dirty="0" smtClean="0">
                <a:solidFill>
                  <a:schemeClr val="bg1"/>
                </a:solidFill>
                <a:latin typeface="Copperplate Gothic Bold" pitchFamily="34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Copperplate Gothic Bold" pitchFamily="34" charset="0"/>
              </a:rPr>
              <a:t>– ANY SMARTPHONE, TABLET , PC/LAPTOP..</a:t>
            </a:r>
          </a:p>
          <a:p>
            <a:pPr marL="0" lvl="0" indent="0" algn="just">
              <a:spcAft>
                <a:spcPts val="1000"/>
              </a:spcAft>
              <a:buNone/>
            </a:pPr>
            <a:r>
              <a:rPr lang="en-US" sz="2800" b="1" u="sng" dirty="0" smtClean="0">
                <a:solidFill>
                  <a:schemeClr val="bg1"/>
                </a:solidFill>
                <a:latin typeface="Copperplate Gothic Bold" pitchFamily="34" charset="0"/>
              </a:rPr>
              <a:t>SOFTWARE</a:t>
            </a:r>
            <a:r>
              <a:rPr lang="en-US" sz="2800" b="1" dirty="0" smtClean="0">
                <a:solidFill>
                  <a:schemeClr val="bg1"/>
                </a:solidFill>
                <a:latin typeface="Copperplate Gothic Bold" pitchFamily="34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latin typeface="Copperplate Gothic Bold" pitchFamily="34" charset="0"/>
              </a:rPr>
              <a:t>– </a:t>
            </a:r>
            <a:r>
              <a:rPr lang="en-US" sz="2400" b="1" dirty="0" smtClean="0">
                <a:solidFill>
                  <a:schemeClr val="bg1"/>
                </a:solidFill>
                <a:latin typeface="Copperplate Gothic Bold" pitchFamily="34" charset="0"/>
              </a:rPr>
              <a:t>ANY WEB BROWSER ..</a:t>
            </a:r>
            <a:endParaRPr lang="en" sz="2400" b="1" dirty="0" smtClean="0">
              <a:solidFill>
                <a:schemeClr val="bg1"/>
              </a:solidFill>
              <a:latin typeface="Copperplate Gothic Bold" pitchFamily="34" charset="0"/>
            </a:endParaRP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.</a:t>
            </a:r>
            <a:endParaRPr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blipFill dpi="0" rotWithShape="1">
          <a:blip r:embed="rId3">
            <a:lum bright="-47000"/>
          </a:blip>
          <a:srcRect/>
          <a:stretch>
            <a:fillRect t="-18000" b="-18000"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142844" y="-142876"/>
            <a:ext cx="8429684" cy="278606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" sz="960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HP Simplified" pitchFamily="34" charset="0"/>
              </a:rPr>
              <a:t>TECHNOLOGY USED</a:t>
            </a:r>
            <a:endParaRPr sz="7200">
              <a:solidFill>
                <a:schemeClr val="bg1"/>
              </a:solidFill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>
            <a:off x="-428660" y="3929072"/>
            <a:ext cx="73362" cy="53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0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0" b="1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2500312"/>
            <a:ext cx="46434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  <a:latin typeface="Copperplate Gothic Bold" pitchFamily="34" charset="0"/>
              </a:rPr>
              <a:t>HTML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  <a:latin typeface="Copperplate Gothic Bold" pitchFamily="34" charset="0"/>
              </a:rPr>
              <a:t>CSS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  <a:latin typeface="Copperplate Gothic Bold" pitchFamily="34" charset="0"/>
              </a:rPr>
              <a:t>JAVASCRIPT 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  <a:latin typeface="Copperplate Gothic Bold" pitchFamily="34" charset="0"/>
              </a:rPr>
              <a:t>BOOTSTRAP</a:t>
            </a:r>
            <a:endParaRPr lang="en-US" sz="2400" dirty="0">
              <a:solidFill>
                <a:schemeClr val="bg1"/>
              </a:solidFill>
              <a:latin typeface="Copperplate Gothic Bold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nalbain template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599</TotalTime>
  <Words>344</Words>
  <PresentationFormat>On-screen Show (16:9)</PresentationFormat>
  <Paragraphs>59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Titillium Web</vt:lpstr>
      <vt:lpstr>HP Simplified</vt:lpstr>
      <vt:lpstr>Arial Black</vt:lpstr>
      <vt:lpstr>Copperplate Gothic Light</vt:lpstr>
      <vt:lpstr>Copperplate Gothic Bold</vt:lpstr>
      <vt:lpstr>Wingdings</vt:lpstr>
      <vt:lpstr>Calibri</vt:lpstr>
      <vt:lpstr>Donalbain template</vt:lpstr>
      <vt:lpstr>.</vt:lpstr>
      <vt:lpstr>OUR TEAM</vt:lpstr>
      <vt:lpstr>INTRODUCTION</vt:lpstr>
      <vt:lpstr>Slide 4</vt:lpstr>
      <vt:lpstr>PROBLEM STATEMENT</vt:lpstr>
      <vt:lpstr>Slide 6</vt:lpstr>
      <vt:lpstr>REQUIREMENT</vt:lpstr>
      <vt:lpstr>Slide 8</vt:lpstr>
      <vt:lpstr>TECHNOLOGY USED</vt:lpstr>
      <vt:lpstr>PROJECT DESCRIPTION</vt:lpstr>
      <vt:lpstr>Slide 11</vt:lpstr>
      <vt:lpstr>SCOPE</vt:lpstr>
      <vt:lpstr>CHHALANGES FACED </vt:lpstr>
      <vt:lpstr>Slide 14</vt:lpstr>
      <vt:lpstr>Slide 15</vt:lpstr>
      <vt:lpstr>Slide 16</vt:lpstr>
      <vt:lpstr>CONCLUSION</vt:lpstr>
      <vt:lpstr>THANK YOU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iINFO ( Information About All iPhones )</dc:title>
  <dc:creator>XDEVIL</dc:creator>
  <cp:lastModifiedBy>XDEVIL</cp:lastModifiedBy>
  <cp:revision>47</cp:revision>
  <dcterms:modified xsi:type="dcterms:W3CDTF">2022-12-17T13:05:27Z</dcterms:modified>
</cp:coreProperties>
</file>